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7" r:id="rId9"/>
    <p:sldId id="263" r:id="rId10"/>
    <p:sldId id="264" r:id="rId11"/>
    <p:sldId id="265"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CB3AC5B-C0FD-46D5-B545-688C45374BC4}" type="datetimeFigureOut">
              <a:rPr lang="en-IN" smtClean="0"/>
              <a:t>16-12-2019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9EB6BE-A3EE-4129-BD65-6889D777A57F}" type="slidenum">
              <a:rPr lang="en-IN" smtClean="0"/>
              <a:t>‹#›</a:t>
            </a:fld>
            <a:endParaRPr lang="en-IN"/>
          </a:p>
        </p:txBody>
      </p:sp>
    </p:spTree>
    <p:extLst>
      <p:ext uri="{BB962C8B-B14F-4D97-AF65-F5344CB8AC3E}">
        <p14:creationId xmlns:p14="http://schemas.microsoft.com/office/powerpoint/2010/main" val="1826034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3AC5B-C0FD-46D5-B545-688C45374BC4}" type="datetimeFigureOut">
              <a:rPr lang="en-IN" smtClean="0"/>
              <a:t>16-12-2019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9EB6BE-A3EE-4129-BD65-6889D777A57F}" type="slidenum">
              <a:rPr lang="en-IN" smtClean="0"/>
              <a:t>‹#›</a:t>
            </a:fld>
            <a:endParaRPr lang="en-IN"/>
          </a:p>
        </p:txBody>
      </p:sp>
    </p:spTree>
    <p:extLst>
      <p:ext uri="{BB962C8B-B14F-4D97-AF65-F5344CB8AC3E}">
        <p14:creationId xmlns:p14="http://schemas.microsoft.com/office/powerpoint/2010/main" val="3360563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3AC5B-C0FD-46D5-B545-688C45374BC4}" type="datetimeFigureOut">
              <a:rPr lang="en-IN" smtClean="0"/>
              <a:t>16-12-2019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9EB6BE-A3EE-4129-BD65-6889D777A57F}"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118767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3AC5B-C0FD-46D5-B545-688C45374BC4}" type="datetimeFigureOut">
              <a:rPr lang="en-IN" smtClean="0"/>
              <a:t>16-12-2019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9EB6BE-A3EE-4129-BD65-6889D777A57F}" type="slidenum">
              <a:rPr lang="en-IN" smtClean="0"/>
              <a:t>‹#›</a:t>
            </a:fld>
            <a:endParaRPr lang="en-IN"/>
          </a:p>
        </p:txBody>
      </p:sp>
    </p:spTree>
    <p:extLst>
      <p:ext uri="{BB962C8B-B14F-4D97-AF65-F5344CB8AC3E}">
        <p14:creationId xmlns:p14="http://schemas.microsoft.com/office/powerpoint/2010/main" val="41469601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3AC5B-C0FD-46D5-B545-688C45374BC4}" type="datetimeFigureOut">
              <a:rPr lang="en-IN" smtClean="0"/>
              <a:t>16-12-2019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9EB6BE-A3EE-4129-BD65-6889D777A57F}"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804688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3AC5B-C0FD-46D5-B545-688C45374BC4}" type="datetimeFigureOut">
              <a:rPr lang="en-IN" smtClean="0"/>
              <a:t>16-12-2019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9EB6BE-A3EE-4129-BD65-6889D777A57F}" type="slidenum">
              <a:rPr lang="en-IN" smtClean="0"/>
              <a:t>‹#›</a:t>
            </a:fld>
            <a:endParaRPr lang="en-IN"/>
          </a:p>
        </p:txBody>
      </p:sp>
    </p:spTree>
    <p:extLst>
      <p:ext uri="{BB962C8B-B14F-4D97-AF65-F5344CB8AC3E}">
        <p14:creationId xmlns:p14="http://schemas.microsoft.com/office/powerpoint/2010/main" val="3286454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B3AC5B-C0FD-46D5-B545-688C45374BC4}" type="datetimeFigureOut">
              <a:rPr lang="en-IN" smtClean="0"/>
              <a:t>16-12-2019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9EB6BE-A3EE-4129-BD65-6889D777A57F}" type="slidenum">
              <a:rPr lang="en-IN" smtClean="0"/>
              <a:t>‹#›</a:t>
            </a:fld>
            <a:endParaRPr lang="en-IN"/>
          </a:p>
        </p:txBody>
      </p:sp>
    </p:spTree>
    <p:extLst>
      <p:ext uri="{BB962C8B-B14F-4D97-AF65-F5344CB8AC3E}">
        <p14:creationId xmlns:p14="http://schemas.microsoft.com/office/powerpoint/2010/main" val="10534091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B3AC5B-C0FD-46D5-B545-688C45374BC4}" type="datetimeFigureOut">
              <a:rPr lang="en-IN" smtClean="0"/>
              <a:t>16-12-2019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9EB6BE-A3EE-4129-BD65-6889D777A57F}" type="slidenum">
              <a:rPr lang="en-IN" smtClean="0"/>
              <a:t>‹#›</a:t>
            </a:fld>
            <a:endParaRPr lang="en-IN"/>
          </a:p>
        </p:txBody>
      </p:sp>
    </p:spTree>
    <p:extLst>
      <p:ext uri="{BB962C8B-B14F-4D97-AF65-F5344CB8AC3E}">
        <p14:creationId xmlns:p14="http://schemas.microsoft.com/office/powerpoint/2010/main" val="4131493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B3AC5B-C0FD-46D5-B545-688C45374BC4}" type="datetimeFigureOut">
              <a:rPr lang="en-IN" smtClean="0"/>
              <a:t>16-12-2019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9EB6BE-A3EE-4129-BD65-6889D777A57F}" type="slidenum">
              <a:rPr lang="en-IN" smtClean="0"/>
              <a:t>‹#›</a:t>
            </a:fld>
            <a:endParaRPr lang="en-IN"/>
          </a:p>
        </p:txBody>
      </p:sp>
    </p:spTree>
    <p:extLst>
      <p:ext uri="{BB962C8B-B14F-4D97-AF65-F5344CB8AC3E}">
        <p14:creationId xmlns:p14="http://schemas.microsoft.com/office/powerpoint/2010/main" val="4185559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3AC5B-C0FD-46D5-B545-688C45374BC4}" type="datetimeFigureOut">
              <a:rPr lang="en-IN" smtClean="0"/>
              <a:t>16-12-2019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59EB6BE-A3EE-4129-BD65-6889D777A57F}" type="slidenum">
              <a:rPr lang="en-IN" smtClean="0"/>
              <a:t>‹#›</a:t>
            </a:fld>
            <a:endParaRPr lang="en-IN"/>
          </a:p>
        </p:txBody>
      </p:sp>
    </p:spTree>
    <p:extLst>
      <p:ext uri="{BB962C8B-B14F-4D97-AF65-F5344CB8AC3E}">
        <p14:creationId xmlns:p14="http://schemas.microsoft.com/office/powerpoint/2010/main" val="4025654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CB3AC5B-C0FD-46D5-B545-688C45374BC4}" type="datetimeFigureOut">
              <a:rPr lang="en-IN" smtClean="0"/>
              <a:t>16-12-2019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59EB6BE-A3EE-4129-BD65-6889D777A57F}" type="slidenum">
              <a:rPr lang="en-IN" smtClean="0"/>
              <a:t>‹#›</a:t>
            </a:fld>
            <a:endParaRPr lang="en-IN"/>
          </a:p>
        </p:txBody>
      </p:sp>
    </p:spTree>
    <p:extLst>
      <p:ext uri="{BB962C8B-B14F-4D97-AF65-F5344CB8AC3E}">
        <p14:creationId xmlns:p14="http://schemas.microsoft.com/office/powerpoint/2010/main" val="2273240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CB3AC5B-C0FD-46D5-B545-688C45374BC4}" type="datetimeFigureOut">
              <a:rPr lang="en-IN" smtClean="0"/>
              <a:t>16-12-2019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59EB6BE-A3EE-4129-BD65-6889D777A57F}" type="slidenum">
              <a:rPr lang="en-IN" smtClean="0"/>
              <a:t>‹#›</a:t>
            </a:fld>
            <a:endParaRPr lang="en-IN"/>
          </a:p>
        </p:txBody>
      </p:sp>
    </p:spTree>
    <p:extLst>
      <p:ext uri="{BB962C8B-B14F-4D97-AF65-F5344CB8AC3E}">
        <p14:creationId xmlns:p14="http://schemas.microsoft.com/office/powerpoint/2010/main" val="3883147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CB3AC5B-C0FD-46D5-B545-688C45374BC4}" type="datetimeFigureOut">
              <a:rPr lang="en-IN" smtClean="0"/>
              <a:t>16-12-2019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59EB6BE-A3EE-4129-BD65-6889D777A57F}" type="slidenum">
              <a:rPr lang="en-IN" smtClean="0"/>
              <a:t>‹#›</a:t>
            </a:fld>
            <a:endParaRPr lang="en-IN"/>
          </a:p>
        </p:txBody>
      </p:sp>
    </p:spTree>
    <p:extLst>
      <p:ext uri="{BB962C8B-B14F-4D97-AF65-F5344CB8AC3E}">
        <p14:creationId xmlns:p14="http://schemas.microsoft.com/office/powerpoint/2010/main" val="4080401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3AC5B-C0FD-46D5-B545-688C45374BC4}" type="datetimeFigureOut">
              <a:rPr lang="en-IN" smtClean="0"/>
              <a:t>16-12-2019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59EB6BE-A3EE-4129-BD65-6889D777A57F}" type="slidenum">
              <a:rPr lang="en-IN" smtClean="0"/>
              <a:t>‹#›</a:t>
            </a:fld>
            <a:endParaRPr lang="en-IN"/>
          </a:p>
        </p:txBody>
      </p:sp>
    </p:spTree>
    <p:extLst>
      <p:ext uri="{BB962C8B-B14F-4D97-AF65-F5344CB8AC3E}">
        <p14:creationId xmlns:p14="http://schemas.microsoft.com/office/powerpoint/2010/main" val="4172798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3AC5B-C0FD-46D5-B545-688C45374BC4}" type="datetimeFigureOut">
              <a:rPr lang="en-IN" smtClean="0"/>
              <a:t>16-12-2019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59EB6BE-A3EE-4129-BD65-6889D777A57F}" type="slidenum">
              <a:rPr lang="en-IN" smtClean="0"/>
              <a:t>‹#›</a:t>
            </a:fld>
            <a:endParaRPr lang="en-IN"/>
          </a:p>
        </p:txBody>
      </p:sp>
    </p:spTree>
    <p:extLst>
      <p:ext uri="{BB962C8B-B14F-4D97-AF65-F5344CB8AC3E}">
        <p14:creationId xmlns:p14="http://schemas.microsoft.com/office/powerpoint/2010/main" val="3277479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3AC5B-C0FD-46D5-B545-688C45374BC4}" type="datetimeFigureOut">
              <a:rPr lang="en-IN" smtClean="0"/>
              <a:t>16-12-2019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59EB6BE-A3EE-4129-BD65-6889D777A57F}" type="slidenum">
              <a:rPr lang="en-IN" smtClean="0"/>
              <a:t>‹#›</a:t>
            </a:fld>
            <a:endParaRPr lang="en-IN"/>
          </a:p>
        </p:txBody>
      </p:sp>
    </p:spTree>
    <p:extLst>
      <p:ext uri="{BB962C8B-B14F-4D97-AF65-F5344CB8AC3E}">
        <p14:creationId xmlns:p14="http://schemas.microsoft.com/office/powerpoint/2010/main" val="2020128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CB3AC5B-C0FD-46D5-B545-688C45374BC4}" type="datetimeFigureOut">
              <a:rPr lang="en-IN" smtClean="0"/>
              <a:t>16-12-2019</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9EB6BE-A3EE-4129-BD65-6889D777A57F}" type="slidenum">
              <a:rPr lang="en-IN" smtClean="0"/>
              <a:t>‹#›</a:t>
            </a:fld>
            <a:endParaRPr lang="en-IN"/>
          </a:p>
        </p:txBody>
      </p:sp>
    </p:spTree>
    <p:extLst>
      <p:ext uri="{BB962C8B-B14F-4D97-AF65-F5344CB8AC3E}">
        <p14:creationId xmlns:p14="http://schemas.microsoft.com/office/powerpoint/2010/main" val="8502276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80000" cy="2387600"/>
          </a:xfrm>
        </p:spPr>
        <p:txBody>
          <a:bodyPr/>
          <a:lstStyle/>
          <a:p>
            <a:pPr algn="just"/>
            <a:r>
              <a:rPr lang="en-IN" dirty="0" smtClean="0"/>
              <a:t>GST Annual Return</a:t>
            </a:r>
            <a:endParaRPr lang="en-IN" dirty="0"/>
          </a:p>
        </p:txBody>
      </p:sp>
      <p:sp>
        <p:nvSpPr>
          <p:cNvPr id="3" name="Subtitle 2"/>
          <p:cNvSpPr>
            <a:spLocks noGrp="1"/>
          </p:cNvSpPr>
          <p:nvPr>
            <p:ph type="subTitle" idx="1"/>
          </p:nvPr>
        </p:nvSpPr>
        <p:spPr/>
        <p:txBody>
          <a:bodyPr>
            <a:normAutofit lnSpcReduction="10000"/>
          </a:bodyPr>
          <a:lstStyle/>
          <a:p>
            <a:pPr algn="l"/>
            <a:r>
              <a:rPr lang="en-US" dirty="0" smtClean="0"/>
              <a:t>16 December 2019</a:t>
            </a:r>
          </a:p>
          <a:p>
            <a:endParaRPr lang="en-US" dirty="0"/>
          </a:p>
          <a:p>
            <a:r>
              <a:rPr lang="en-US" dirty="0" smtClean="0"/>
              <a:t>By CA </a:t>
            </a:r>
            <a:r>
              <a:rPr lang="en-US" dirty="0" err="1" smtClean="0"/>
              <a:t>Heenal</a:t>
            </a:r>
            <a:r>
              <a:rPr lang="en-US" dirty="0" smtClean="0"/>
              <a:t> </a:t>
            </a:r>
            <a:r>
              <a:rPr lang="en-US" dirty="0" err="1" smtClean="0"/>
              <a:t>Furia</a:t>
            </a:r>
            <a:endParaRPr lang="en-IN" dirty="0"/>
          </a:p>
        </p:txBody>
      </p:sp>
    </p:spTree>
    <p:extLst>
      <p:ext uri="{BB962C8B-B14F-4D97-AF65-F5344CB8AC3E}">
        <p14:creationId xmlns:p14="http://schemas.microsoft.com/office/powerpoint/2010/main" val="2657476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Who must prepare &amp; submit GSTR-9C?</a:t>
            </a:r>
            <a:r>
              <a:rPr lang="en-US" dirty="0"/>
              <a:t/>
            </a:r>
            <a:br>
              <a:rPr lang="en-US" dirty="0"/>
            </a:br>
            <a:endParaRPr lang="en-IN" dirty="0"/>
          </a:p>
        </p:txBody>
      </p:sp>
      <p:sp>
        <p:nvSpPr>
          <p:cNvPr id="3" name="Content Placeholder 2"/>
          <p:cNvSpPr>
            <a:spLocks noGrp="1"/>
          </p:cNvSpPr>
          <p:nvPr>
            <p:ph idx="1"/>
          </p:nvPr>
        </p:nvSpPr>
        <p:spPr/>
        <p:txBody>
          <a:bodyPr/>
          <a:lstStyle/>
          <a:p>
            <a:r>
              <a:rPr lang="en-US" dirty="0"/>
              <a:t>GSTR-9C must be prepared and certified by a Chartered Accountant or Cost </a:t>
            </a:r>
            <a:r>
              <a:rPr lang="en-US" dirty="0" smtClean="0"/>
              <a:t>Accountant.</a:t>
            </a:r>
          </a:p>
          <a:p>
            <a:r>
              <a:rPr lang="en-US" dirty="0"/>
              <a:t>It must be filed on the GST portal or through a facilitation </a:t>
            </a:r>
            <a:r>
              <a:rPr lang="en-US" dirty="0" err="1"/>
              <a:t>centre</a:t>
            </a:r>
            <a:r>
              <a:rPr lang="en-US" dirty="0"/>
              <a:t> by the taxpayer, along with other documents such as the copy of the Audited Accounts and Annual Return in form GSTR-9</a:t>
            </a:r>
            <a:r>
              <a:rPr lang="en-US" dirty="0" smtClean="0"/>
              <a:t>.</a:t>
            </a:r>
          </a:p>
          <a:p>
            <a:r>
              <a:rPr lang="en-US" dirty="0" smtClean="0"/>
              <a:t>It is </a:t>
            </a:r>
            <a:r>
              <a:rPr lang="en-US" dirty="0"/>
              <a:t>applicable to all those taxpayers who must get their Annual Accounts audited under the GST laws. </a:t>
            </a:r>
            <a:endParaRPr lang="en-US" dirty="0" smtClean="0"/>
          </a:p>
          <a:p>
            <a:r>
              <a:rPr lang="en-US" dirty="0"/>
              <a:t> Audit under GST applies to those registered persons whose Annual aggregate turnover exceeds rupees two crores in that FY.</a:t>
            </a:r>
            <a:endParaRPr lang="en-IN" dirty="0"/>
          </a:p>
        </p:txBody>
      </p:sp>
    </p:spTree>
    <p:extLst>
      <p:ext uri="{BB962C8B-B14F-4D97-AF65-F5344CB8AC3E}">
        <p14:creationId xmlns:p14="http://schemas.microsoft.com/office/powerpoint/2010/main" val="3136274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What’s the importance of GSTR-9C?</a:t>
            </a:r>
            <a:r>
              <a:rPr lang="en-US" dirty="0"/>
              <a:t/>
            </a:r>
            <a:br>
              <a:rPr lang="en-US" dirty="0"/>
            </a:br>
            <a:endParaRPr lang="en-IN" dirty="0"/>
          </a:p>
        </p:txBody>
      </p:sp>
      <p:sp>
        <p:nvSpPr>
          <p:cNvPr id="3" name="Content Placeholder 2"/>
          <p:cNvSpPr>
            <a:spLocks noGrp="1"/>
          </p:cNvSpPr>
          <p:nvPr>
            <p:ph idx="1"/>
          </p:nvPr>
        </p:nvSpPr>
        <p:spPr/>
        <p:txBody>
          <a:bodyPr/>
          <a:lstStyle/>
          <a:p>
            <a:r>
              <a:rPr lang="en-US" dirty="0"/>
              <a:t>A Chartered Accountant or Cost Accountant must prepare this GST Reconciliation statement</a:t>
            </a:r>
            <a:r>
              <a:rPr lang="en-US" dirty="0" smtClean="0"/>
              <a:t>.</a:t>
            </a:r>
          </a:p>
          <a:p>
            <a:r>
              <a:rPr lang="en-US" dirty="0"/>
              <a:t>Any differences between the details reported in all the GST returns and the Audited Accounts must be reported by the CA therein with the reasons for the differences. </a:t>
            </a:r>
            <a:endParaRPr lang="en-US" dirty="0" smtClean="0"/>
          </a:p>
          <a:p>
            <a:r>
              <a:rPr lang="en-US" dirty="0"/>
              <a:t>This statement acts as a base for the GST authorities to verify the correctness of the GST returns filed by the taxpayers. </a:t>
            </a:r>
            <a:endParaRPr lang="en-US" dirty="0" smtClean="0"/>
          </a:p>
          <a:p>
            <a:r>
              <a:rPr lang="en-US" dirty="0"/>
              <a:t>This is because the CA has to certify any additional liability arising out of the reconciliation exercise and GST audit in GSTR-9C.</a:t>
            </a:r>
            <a:endParaRPr lang="en-IN" dirty="0"/>
          </a:p>
        </p:txBody>
      </p:sp>
    </p:spTree>
    <p:extLst>
      <p:ext uri="{BB962C8B-B14F-4D97-AF65-F5344CB8AC3E}">
        <p14:creationId xmlns:p14="http://schemas.microsoft.com/office/powerpoint/2010/main" val="228228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are the contents of form GSTR-9C?</a:t>
            </a:r>
            <a:r>
              <a:rPr lang="en-US" dirty="0"/>
              <a:t/>
            </a:r>
            <a:br>
              <a:rPr lang="en-US" dirty="0"/>
            </a:br>
            <a:endParaRPr lang="en-IN" dirty="0"/>
          </a:p>
        </p:txBody>
      </p:sp>
      <p:sp>
        <p:nvSpPr>
          <p:cNvPr id="3" name="Content Placeholder 2"/>
          <p:cNvSpPr>
            <a:spLocks noGrp="1"/>
          </p:cNvSpPr>
          <p:nvPr>
            <p:ph idx="1"/>
          </p:nvPr>
        </p:nvSpPr>
        <p:spPr/>
        <p:txBody>
          <a:bodyPr/>
          <a:lstStyle/>
          <a:p>
            <a:r>
              <a:rPr lang="en-US" dirty="0"/>
              <a:t>The GSTR-9C consists of two main parts:</a:t>
            </a:r>
          </a:p>
          <a:p>
            <a:r>
              <a:rPr lang="en-US" b="1" dirty="0"/>
              <a:t>Part-A: Reconciliation Statement</a:t>
            </a:r>
            <a:r>
              <a:rPr lang="en-US" dirty="0"/>
              <a:t/>
            </a:r>
            <a:br>
              <a:rPr lang="en-US" dirty="0"/>
            </a:br>
            <a:r>
              <a:rPr lang="en-US" b="1" dirty="0"/>
              <a:t>Part-B: Certification</a:t>
            </a:r>
            <a:endParaRPr lang="en-US" dirty="0"/>
          </a:p>
          <a:p>
            <a:r>
              <a:rPr lang="en-US" dirty="0"/>
              <a:t>The </a:t>
            </a:r>
            <a:r>
              <a:rPr lang="en-US" dirty="0" smtClean="0"/>
              <a:t>Reconciliation </a:t>
            </a:r>
            <a:r>
              <a:rPr lang="en-US" dirty="0"/>
              <a:t>Statement is divided into five parts as follows</a:t>
            </a:r>
            <a:r>
              <a:rPr lang="en-US" dirty="0" smtClean="0"/>
              <a:t>:</a:t>
            </a:r>
          </a:p>
          <a:p>
            <a:pPr lvl="1"/>
            <a:r>
              <a:rPr lang="en-IN" b="1" dirty="0"/>
              <a:t>Part-I: Basic </a:t>
            </a:r>
            <a:r>
              <a:rPr lang="en-IN" b="1" dirty="0" smtClean="0"/>
              <a:t>details</a:t>
            </a:r>
            <a:endParaRPr lang="en-IN" b="1" dirty="0"/>
          </a:p>
          <a:p>
            <a:pPr lvl="1"/>
            <a:r>
              <a:rPr lang="en-US" b="1" dirty="0"/>
              <a:t>Part-II:</a:t>
            </a:r>
            <a:r>
              <a:rPr lang="en-US" dirty="0"/>
              <a:t> </a:t>
            </a:r>
            <a:r>
              <a:rPr lang="en-US" b="1" dirty="0"/>
              <a:t>Reconciliation of turnover declared in</a:t>
            </a:r>
            <a:r>
              <a:rPr lang="en-US" dirty="0"/>
              <a:t> </a:t>
            </a:r>
            <a:r>
              <a:rPr lang="en-US" b="1" dirty="0"/>
              <a:t>the Audited Annual Financial Statement with turnover declared in Annual Return (GSTR-9</a:t>
            </a:r>
            <a:r>
              <a:rPr lang="en-US" b="1" dirty="0" smtClean="0"/>
              <a:t>)</a:t>
            </a:r>
          </a:p>
          <a:p>
            <a:pPr lvl="1"/>
            <a:r>
              <a:rPr lang="en-US" b="1" dirty="0"/>
              <a:t>Part-III: Reconciliation of tax </a:t>
            </a:r>
            <a:r>
              <a:rPr lang="en-US" b="1" dirty="0" smtClean="0"/>
              <a:t>paid</a:t>
            </a:r>
          </a:p>
          <a:p>
            <a:pPr lvl="1"/>
            <a:r>
              <a:rPr lang="en-US" b="1" dirty="0"/>
              <a:t>Part-IV: Reconciliation of Input Tax Credit (ITC</a:t>
            </a:r>
            <a:r>
              <a:rPr lang="en-US" b="1" dirty="0" smtClean="0"/>
              <a:t>)</a:t>
            </a:r>
          </a:p>
          <a:p>
            <a:pPr lvl="1"/>
            <a:r>
              <a:rPr lang="en-IN" b="1" dirty="0"/>
              <a:t>Part-V:</a:t>
            </a:r>
            <a:r>
              <a:rPr lang="en-IN" dirty="0"/>
              <a:t> </a:t>
            </a:r>
            <a:r>
              <a:rPr lang="en-IN" b="1" dirty="0"/>
              <a:t>Auditor’s recommendation on additional Liability due to </a:t>
            </a:r>
            <a:r>
              <a:rPr lang="en-IN" b="1" dirty="0" smtClean="0"/>
              <a:t>non-reconciliation</a:t>
            </a:r>
            <a:endParaRPr lang="en-IN" dirty="0"/>
          </a:p>
        </p:txBody>
      </p:sp>
    </p:spTree>
    <p:extLst>
      <p:ext uri="{BB962C8B-B14F-4D97-AF65-F5344CB8AC3E}">
        <p14:creationId xmlns:p14="http://schemas.microsoft.com/office/powerpoint/2010/main" val="1908327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GSTR-9 annual return?</a:t>
            </a:r>
            <a:br>
              <a:rPr lang="en-US" b="1" dirty="0"/>
            </a:br>
            <a:endParaRPr lang="en-IN" dirty="0"/>
          </a:p>
        </p:txBody>
      </p:sp>
      <p:sp>
        <p:nvSpPr>
          <p:cNvPr id="3" name="Content Placeholder 2"/>
          <p:cNvSpPr>
            <a:spLocks noGrp="1"/>
          </p:cNvSpPr>
          <p:nvPr>
            <p:ph idx="1"/>
          </p:nvPr>
        </p:nvSpPr>
        <p:spPr/>
        <p:txBody>
          <a:bodyPr/>
          <a:lstStyle/>
          <a:p>
            <a:pPr marL="0" indent="0">
              <a:buNone/>
            </a:pPr>
            <a:r>
              <a:rPr lang="en-US" dirty="0"/>
              <a:t>GSTR 9 is an annual return </a:t>
            </a:r>
            <a:r>
              <a:rPr lang="en-US" dirty="0" smtClean="0"/>
              <a:t>(Sec 44 read with rule 80) to </a:t>
            </a:r>
            <a:r>
              <a:rPr lang="en-US" dirty="0"/>
              <a:t>be filed yearly by taxpayers registered under GST. Points to note:</a:t>
            </a:r>
            <a:endParaRPr lang="en-US" dirty="0" smtClean="0"/>
          </a:p>
          <a:p>
            <a:r>
              <a:rPr lang="en-US" dirty="0" smtClean="0"/>
              <a:t>It </a:t>
            </a:r>
            <a:r>
              <a:rPr lang="en-US" dirty="0"/>
              <a:t>consists of details regarding the outward and inward supplies made/received during the relevant previous year under different tax heads i.e. CGST, SGST &amp; IGST and HSN </a:t>
            </a:r>
            <a:r>
              <a:rPr lang="en-US" dirty="0" smtClean="0"/>
              <a:t>codes</a:t>
            </a:r>
          </a:p>
          <a:p>
            <a:r>
              <a:rPr lang="en-US" dirty="0"/>
              <a:t>It is a consolidation of all the monthly/quarterly returns (GSTR-1, GSTR-2A, GSTR-3B) filed in that year. Though complex, this return helps in extensive reconciliation of data for 100% transparent </a:t>
            </a:r>
            <a:r>
              <a:rPr lang="en-US" dirty="0" smtClean="0"/>
              <a:t>disclosures</a:t>
            </a:r>
            <a:endParaRPr lang="en-IN" dirty="0"/>
          </a:p>
        </p:txBody>
      </p:sp>
    </p:spTree>
    <p:extLst>
      <p:ext uri="{BB962C8B-B14F-4D97-AF65-F5344CB8AC3E}">
        <p14:creationId xmlns:p14="http://schemas.microsoft.com/office/powerpoint/2010/main" val="356685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Who should file GSTR-9, the annual return?</a:t>
            </a:r>
            <a:br>
              <a:rPr lang="en-US" b="1" dirty="0"/>
            </a:br>
            <a:endParaRPr lang="en-IN" dirty="0"/>
          </a:p>
        </p:txBody>
      </p:sp>
      <p:sp>
        <p:nvSpPr>
          <p:cNvPr id="3" name="Content Placeholder 2"/>
          <p:cNvSpPr>
            <a:spLocks noGrp="1"/>
          </p:cNvSpPr>
          <p:nvPr>
            <p:ph idx="1"/>
          </p:nvPr>
        </p:nvSpPr>
        <p:spPr/>
        <p:txBody>
          <a:bodyPr/>
          <a:lstStyle/>
          <a:p>
            <a:r>
              <a:rPr lang="en-US" dirty="0"/>
              <a:t>All taxpayers/taxable persons registered under GST must file their GSTR 9. </a:t>
            </a:r>
            <a:endParaRPr lang="en-US" dirty="0" smtClean="0"/>
          </a:p>
          <a:p>
            <a:r>
              <a:rPr lang="en-US" dirty="0" smtClean="0"/>
              <a:t>However</a:t>
            </a:r>
            <a:r>
              <a:rPr lang="en-US" dirty="0"/>
              <a:t>, the following are NOT required to file GSTR 9</a:t>
            </a:r>
            <a:r>
              <a:rPr lang="en-US" dirty="0" smtClean="0"/>
              <a:t>:</a:t>
            </a:r>
            <a:endParaRPr lang="en-US" dirty="0"/>
          </a:p>
          <a:p>
            <a:pPr lvl="1"/>
            <a:r>
              <a:rPr lang="en-US" dirty="0"/>
              <a:t>Taxpayers opting composition scheme (They must file GSTR-9A)</a:t>
            </a:r>
          </a:p>
          <a:p>
            <a:pPr lvl="1"/>
            <a:r>
              <a:rPr lang="en-US" dirty="0"/>
              <a:t>Casual Taxable Person</a:t>
            </a:r>
          </a:p>
          <a:p>
            <a:pPr lvl="1"/>
            <a:r>
              <a:rPr lang="en-US" dirty="0"/>
              <a:t>Input service distributors</a:t>
            </a:r>
          </a:p>
          <a:p>
            <a:pPr lvl="1"/>
            <a:r>
              <a:rPr lang="en-US" dirty="0"/>
              <a:t>Non-resident taxable persons</a:t>
            </a:r>
          </a:p>
          <a:p>
            <a:pPr lvl="1"/>
            <a:r>
              <a:rPr lang="en-US" dirty="0"/>
              <a:t>Persons </a:t>
            </a:r>
            <a:r>
              <a:rPr lang="en-US" dirty="0" smtClean="0"/>
              <a:t>paying </a:t>
            </a:r>
            <a:r>
              <a:rPr lang="en-US" dirty="0"/>
              <a:t>TDS under section </a:t>
            </a:r>
            <a:r>
              <a:rPr lang="en-US" dirty="0" smtClean="0"/>
              <a:t>51/ 52 </a:t>
            </a:r>
            <a:r>
              <a:rPr lang="en-US" dirty="0"/>
              <a:t>of CGST Act</a:t>
            </a:r>
            <a:r>
              <a:rPr lang="en-US" dirty="0" smtClean="0"/>
              <a:t>.</a:t>
            </a:r>
            <a:endParaRPr lang="en-US" dirty="0" smtClean="0"/>
          </a:p>
          <a:p>
            <a:r>
              <a:rPr lang="en-US" dirty="0"/>
              <a:t>GSTR-9 filing for businesses with turnover up to </a:t>
            </a:r>
            <a:r>
              <a:rPr lang="en-US" dirty="0" smtClean="0"/>
              <a:t>Rs. </a:t>
            </a:r>
            <a:r>
              <a:rPr lang="en-US" dirty="0"/>
              <a:t>2 crore made optional for FY 17-18 and FY </a:t>
            </a:r>
            <a:r>
              <a:rPr lang="en-US" dirty="0" smtClean="0"/>
              <a:t>18-19</a:t>
            </a:r>
            <a:endParaRPr lang="en-IN" dirty="0"/>
          </a:p>
        </p:txBody>
      </p:sp>
    </p:spTree>
    <p:extLst>
      <p:ext uri="{BB962C8B-B14F-4D97-AF65-F5344CB8AC3E}">
        <p14:creationId xmlns:p14="http://schemas.microsoft.com/office/powerpoint/2010/main" val="3847914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Due Date, late fee and penalty</a:t>
            </a:r>
            <a:br>
              <a:rPr lang="en-US" b="1" dirty="0"/>
            </a:br>
            <a:endParaRPr lang="en-IN" dirty="0"/>
          </a:p>
        </p:txBody>
      </p:sp>
      <p:sp>
        <p:nvSpPr>
          <p:cNvPr id="3" name="Content Placeholder 2"/>
          <p:cNvSpPr>
            <a:spLocks noGrp="1"/>
          </p:cNvSpPr>
          <p:nvPr>
            <p:ph idx="1"/>
          </p:nvPr>
        </p:nvSpPr>
        <p:spPr/>
        <p:txBody>
          <a:bodyPr/>
          <a:lstStyle/>
          <a:p>
            <a:r>
              <a:rPr lang="en-US" dirty="0"/>
              <a:t>The due date to file GSTR-9 is further extended to </a:t>
            </a:r>
            <a:r>
              <a:rPr lang="en-US" dirty="0" smtClean="0"/>
              <a:t>31 December 2019</a:t>
            </a:r>
            <a:r>
              <a:rPr lang="en-US" dirty="0"/>
              <a:t>.</a:t>
            </a:r>
          </a:p>
          <a:p>
            <a:endParaRPr lang="en-US" dirty="0"/>
          </a:p>
          <a:p>
            <a:r>
              <a:rPr lang="en-US" dirty="0"/>
              <a:t>The late fees for not filing the GSTR 9 within the due date is Rs 100 per day, per act. That means late fees of Rs 100 under CGST and Rs 100 under SGST will be applicable in case of delay.</a:t>
            </a:r>
          </a:p>
          <a:p>
            <a:r>
              <a:rPr lang="en-US" dirty="0"/>
              <a:t>Thus, the total liability is Rs 200 per day of default. This is subject to a maximum of 0.25% of the taxpayer’s turnover in the relevant state or union territory. However, there is no late fee on IGST yet.</a:t>
            </a:r>
          </a:p>
          <a:p>
            <a:endParaRPr lang="en-US" dirty="0"/>
          </a:p>
          <a:p>
            <a:endParaRPr lang="en-US" dirty="0"/>
          </a:p>
          <a:p>
            <a:endParaRPr lang="en-US" dirty="0"/>
          </a:p>
          <a:p>
            <a:endParaRPr lang="en-IN" dirty="0"/>
          </a:p>
        </p:txBody>
      </p:sp>
    </p:spTree>
    <p:extLst>
      <p:ext uri="{BB962C8B-B14F-4D97-AF65-F5344CB8AC3E}">
        <p14:creationId xmlns:p14="http://schemas.microsoft.com/office/powerpoint/2010/main" val="2488919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are the details required to be filled in the GSTR-9?</a:t>
            </a:r>
            <a:br>
              <a:rPr lang="en-US" b="1" dirty="0"/>
            </a:br>
            <a:endParaRPr lang="en-IN" dirty="0"/>
          </a:p>
        </p:txBody>
      </p:sp>
      <p:sp>
        <p:nvSpPr>
          <p:cNvPr id="3" name="Content Placeholder 2"/>
          <p:cNvSpPr>
            <a:spLocks noGrp="1"/>
          </p:cNvSpPr>
          <p:nvPr>
            <p:ph idx="1"/>
          </p:nvPr>
        </p:nvSpPr>
        <p:spPr>
          <a:xfrm>
            <a:off x="677334" y="2160589"/>
            <a:ext cx="8596668" cy="4304605"/>
          </a:xfrm>
        </p:spPr>
        <p:txBody>
          <a:bodyPr/>
          <a:lstStyle/>
          <a:p>
            <a:pPr marL="0" indent="0">
              <a:buNone/>
            </a:pPr>
            <a:r>
              <a:rPr lang="en-US" dirty="0" smtClean="0"/>
              <a:t>GSTR-9 is divided into 6 parts and 19 sections. Each part asks for details that are easily available from your previously filed returns and books of accounts.</a:t>
            </a:r>
          </a:p>
          <a:p>
            <a:r>
              <a:rPr lang="en-US" dirty="0" smtClean="0"/>
              <a:t>Broadly, this form asks for disclosure of annual sales, bifurcating it between the cases that are subject to tax and not subject to tax.</a:t>
            </a:r>
          </a:p>
          <a:p>
            <a:r>
              <a:rPr lang="en-US" dirty="0" smtClean="0"/>
              <a:t>On the purchase side, the annual value of inward supplies and ITC availed thereon is to be revealed.</a:t>
            </a:r>
          </a:p>
          <a:p>
            <a:r>
              <a:rPr lang="en-US" dirty="0" smtClean="0"/>
              <a:t>Furthermore, these purchases have to be classified as inputs, input services, and capital goods. Details of ITC that needs to be reversed due to ineligibility is to be entered.</a:t>
            </a:r>
          </a:p>
          <a:p>
            <a:pPr marL="0" indent="0">
              <a:buNone/>
            </a:pPr>
            <a:endParaRPr lang="en-US" dirty="0"/>
          </a:p>
        </p:txBody>
      </p:sp>
    </p:spTree>
    <p:extLst>
      <p:ext uri="{BB962C8B-B14F-4D97-AF65-F5344CB8AC3E}">
        <p14:creationId xmlns:p14="http://schemas.microsoft.com/office/powerpoint/2010/main" val="2936614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GSTR – 9 consists of 6 Major Parts</a:t>
            </a:r>
            <a:endParaRPr lang="en-IN" dirty="0"/>
          </a:p>
        </p:txBody>
      </p:sp>
      <p:sp>
        <p:nvSpPr>
          <p:cNvPr id="3" name="Content Placeholder 2"/>
          <p:cNvSpPr>
            <a:spLocks noGrp="1"/>
          </p:cNvSpPr>
          <p:nvPr>
            <p:ph idx="1"/>
          </p:nvPr>
        </p:nvSpPr>
        <p:spPr/>
        <p:txBody>
          <a:bodyPr>
            <a:normAutofit/>
          </a:bodyPr>
          <a:lstStyle/>
          <a:p>
            <a:r>
              <a:rPr lang="en-US" dirty="0" smtClean="0"/>
              <a:t>Information </a:t>
            </a:r>
            <a:r>
              <a:rPr lang="en-US" dirty="0"/>
              <a:t>to be furnished</a:t>
            </a:r>
          </a:p>
          <a:p>
            <a:pPr lvl="1"/>
            <a:r>
              <a:rPr lang="en-US" dirty="0"/>
              <a:t>Part </a:t>
            </a:r>
            <a:r>
              <a:rPr lang="en-US" dirty="0" smtClean="0"/>
              <a:t>I: Basic </a:t>
            </a:r>
            <a:r>
              <a:rPr lang="en-US" dirty="0"/>
              <a:t>Details</a:t>
            </a:r>
          </a:p>
          <a:p>
            <a:pPr lvl="1"/>
            <a:r>
              <a:rPr lang="en-US" dirty="0"/>
              <a:t>Part </a:t>
            </a:r>
            <a:r>
              <a:rPr lang="en-US" dirty="0" smtClean="0"/>
              <a:t>II: Details </a:t>
            </a:r>
            <a:r>
              <a:rPr lang="en-US" dirty="0"/>
              <a:t>of Outward &amp; Inward Supplies as declared  during the financial </a:t>
            </a:r>
            <a:r>
              <a:rPr lang="en-US" dirty="0" smtClean="0"/>
              <a:t>    year</a:t>
            </a:r>
            <a:endParaRPr lang="en-US" dirty="0"/>
          </a:p>
          <a:p>
            <a:pPr lvl="1"/>
            <a:r>
              <a:rPr lang="en-US" dirty="0"/>
              <a:t>Part </a:t>
            </a:r>
            <a:r>
              <a:rPr lang="en-US" dirty="0" smtClean="0"/>
              <a:t>III: Details </a:t>
            </a:r>
            <a:r>
              <a:rPr lang="en-US" dirty="0"/>
              <a:t>of Input Tax Credit as declared in returns filed during financial </a:t>
            </a:r>
            <a:r>
              <a:rPr lang="en-US" dirty="0" smtClean="0"/>
              <a:t>  year</a:t>
            </a:r>
            <a:endParaRPr lang="en-US" dirty="0"/>
          </a:p>
          <a:p>
            <a:pPr lvl="1"/>
            <a:r>
              <a:rPr lang="en-US" dirty="0"/>
              <a:t>Part </a:t>
            </a:r>
            <a:r>
              <a:rPr lang="en-US" dirty="0" smtClean="0"/>
              <a:t>IV: Details </a:t>
            </a:r>
            <a:r>
              <a:rPr lang="en-US" dirty="0"/>
              <a:t>of Tax Paid as declared in returns filed during financial year</a:t>
            </a:r>
          </a:p>
          <a:p>
            <a:pPr lvl="1"/>
            <a:r>
              <a:rPr lang="en-US" dirty="0"/>
              <a:t>Part </a:t>
            </a:r>
            <a:r>
              <a:rPr lang="en-US" dirty="0" smtClean="0"/>
              <a:t>V: Details </a:t>
            </a:r>
            <a:r>
              <a:rPr lang="en-US" dirty="0"/>
              <a:t>of Transaction for previous Financial year declared in returns during April to September of current financial year</a:t>
            </a:r>
          </a:p>
          <a:p>
            <a:pPr lvl="1"/>
            <a:r>
              <a:rPr lang="en-US" dirty="0"/>
              <a:t>Part </a:t>
            </a:r>
            <a:r>
              <a:rPr lang="en-US" dirty="0" smtClean="0"/>
              <a:t>VI: Other </a:t>
            </a:r>
            <a:r>
              <a:rPr lang="en-US" dirty="0"/>
              <a:t>Details – GST refunds &amp; Demands, HSN Wise summary information of goods </a:t>
            </a:r>
            <a:r>
              <a:rPr lang="en-US" dirty="0" err="1"/>
              <a:t>recd</a:t>
            </a:r>
            <a:r>
              <a:rPr lang="en-US" dirty="0"/>
              <a:t> &amp; supplied, Late fees payable &amp; Paid , Segregation of various Inward supplies , HSN Wise summary for outward supplies</a:t>
            </a:r>
            <a:endParaRPr lang="en-US" dirty="0"/>
          </a:p>
        </p:txBody>
      </p:sp>
    </p:spTree>
    <p:extLst>
      <p:ext uri="{BB962C8B-B14F-4D97-AF65-F5344CB8AC3E}">
        <p14:creationId xmlns:p14="http://schemas.microsoft.com/office/powerpoint/2010/main" val="3794932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What is </a:t>
            </a:r>
            <a:r>
              <a:rPr lang="en-IN" b="1" dirty="0" smtClean="0"/>
              <a:t>GSTR-9A, 9B and 9C?</a:t>
            </a:r>
            <a:endParaRPr lang="en-IN" dirty="0"/>
          </a:p>
        </p:txBody>
      </p:sp>
      <p:sp>
        <p:nvSpPr>
          <p:cNvPr id="3" name="Content Placeholder 2"/>
          <p:cNvSpPr>
            <a:spLocks noGrp="1"/>
          </p:cNvSpPr>
          <p:nvPr>
            <p:ph idx="1"/>
          </p:nvPr>
        </p:nvSpPr>
        <p:spPr/>
        <p:txBody>
          <a:bodyPr>
            <a:normAutofit/>
          </a:bodyPr>
          <a:lstStyle/>
          <a:p>
            <a:r>
              <a:rPr lang="en-US" dirty="0"/>
              <a:t>Form GSTR 9A – Composition levy</a:t>
            </a:r>
          </a:p>
          <a:p>
            <a:pPr marL="400050" lvl="1" indent="0">
              <a:buNone/>
            </a:pPr>
            <a:r>
              <a:rPr lang="en-US" dirty="0" smtClean="0"/>
              <a:t>The </a:t>
            </a:r>
            <a:r>
              <a:rPr lang="en-US" dirty="0"/>
              <a:t>GSTR-9A is the annual return to be filed once in a year by taxpayers who have opted for the Composition Scheme under GST for a particular financial year. It includes all the information furnished in the quarterly returns filed by the composition taxpayers during that financial year.</a:t>
            </a:r>
          </a:p>
          <a:p>
            <a:r>
              <a:rPr lang="en-US" dirty="0" smtClean="0"/>
              <a:t>Form </a:t>
            </a:r>
            <a:r>
              <a:rPr lang="en-US" dirty="0"/>
              <a:t>GSTR 9B – Electronic commerce </a:t>
            </a:r>
            <a:r>
              <a:rPr lang="en-US" dirty="0" smtClean="0"/>
              <a:t>operator</a:t>
            </a:r>
          </a:p>
          <a:p>
            <a:pPr marL="400050" lvl="1" indent="0">
              <a:buNone/>
            </a:pPr>
            <a:r>
              <a:rPr lang="en-US" dirty="0" smtClean="0"/>
              <a:t>Format not available</a:t>
            </a:r>
            <a:endParaRPr lang="en-US" dirty="0"/>
          </a:p>
          <a:p>
            <a:r>
              <a:rPr lang="en-US" dirty="0"/>
              <a:t>Form GSTR 9C –  Audited annual accounts and reconciliation statement</a:t>
            </a:r>
          </a:p>
          <a:p>
            <a:pPr marL="400050" lvl="1" indent="0">
              <a:buNone/>
            </a:pPr>
            <a:r>
              <a:rPr lang="en-US" dirty="0"/>
              <a:t>Every registered person whose aggregate turnover during a financial year exceeds two crore rupees shall get his accounts audited as specified under sub-section (5) of section 35 of the CGST Act, and shall furnish a copy of the audited annual accounts and a reconciliation statement, duly certified, in FORM GSTR-9C.</a:t>
            </a:r>
            <a:endParaRPr lang="en-IN" dirty="0"/>
          </a:p>
        </p:txBody>
      </p:sp>
    </p:spTree>
    <p:extLst>
      <p:ext uri="{BB962C8B-B14F-4D97-AF65-F5344CB8AC3E}">
        <p14:creationId xmlns:p14="http://schemas.microsoft.com/office/powerpoint/2010/main" val="655391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Details to be provided in GSTR-9A?</a:t>
            </a:r>
            <a:r>
              <a:rPr lang="en-US" b="1" dirty="0"/>
              <a:t/>
            </a:r>
            <a:br>
              <a:rPr lang="en-US" b="1" dirty="0"/>
            </a:b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Part-I:</a:t>
            </a:r>
            <a:r>
              <a:rPr lang="en-US" dirty="0"/>
              <a:t> Basic Details such as GSTIN, Legal Name, Trade Name of the taxpayer that is </a:t>
            </a:r>
            <a:r>
              <a:rPr lang="en-US" dirty="0" smtClean="0"/>
              <a:t>auto-populated</a:t>
            </a:r>
          </a:p>
          <a:p>
            <a:r>
              <a:rPr lang="en-IN" dirty="0" smtClean="0"/>
              <a:t>Part-II: </a:t>
            </a:r>
            <a:r>
              <a:rPr lang="en-US" dirty="0"/>
              <a:t>Details of outward and inward supplies declared in GSTR-4 filed during the financial year. </a:t>
            </a:r>
            <a:endParaRPr lang="en-US" dirty="0" smtClean="0"/>
          </a:p>
          <a:p>
            <a:r>
              <a:rPr lang="en-IN" dirty="0" smtClean="0"/>
              <a:t>Part-III:</a:t>
            </a:r>
            <a:r>
              <a:rPr lang="en-US" dirty="0"/>
              <a:t> Details of tax paid as declared in returns filed during the financial year</a:t>
            </a:r>
            <a:r>
              <a:rPr lang="en-US" dirty="0" smtClean="0"/>
              <a:t>.</a:t>
            </a:r>
          </a:p>
          <a:p>
            <a:r>
              <a:rPr lang="en-IN" dirty="0" smtClean="0"/>
              <a:t>Part-IV: </a:t>
            </a:r>
            <a:r>
              <a:rPr lang="en-US" dirty="0"/>
              <a:t>Particulars of the transactions for the previous FY declared in returns of April to September of current FY or up to date of filing of annual return whichever is earlier</a:t>
            </a:r>
            <a:r>
              <a:rPr lang="en-US" dirty="0" smtClean="0"/>
              <a:t>.</a:t>
            </a:r>
          </a:p>
          <a:p>
            <a:r>
              <a:rPr lang="en-IN" dirty="0" smtClean="0"/>
              <a:t>Part-V: </a:t>
            </a:r>
            <a:r>
              <a:rPr lang="en-US" b="1" dirty="0"/>
              <a:t>Other Information such as the following given below</a:t>
            </a:r>
            <a:r>
              <a:rPr lang="en-US" b="1" dirty="0" smtClean="0"/>
              <a:t>:</a:t>
            </a:r>
          </a:p>
          <a:p>
            <a:pPr lvl="1"/>
            <a:r>
              <a:rPr lang="en-US" dirty="0"/>
              <a:t>Particulars of Demands and </a:t>
            </a:r>
            <a:r>
              <a:rPr lang="en-US" dirty="0" smtClean="0"/>
              <a:t>Refunds</a:t>
            </a:r>
          </a:p>
          <a:p>
            <a:pPr lvl="1"/>
            <a:r>
              <a:rPr lang="en-US" dirty="0"/>
              <a:t>Details of credit reversed or </a:t>
            </a:r>
            <a:r>
              <a:rPr lang="en-US" dirty="0" smtClean="0"/>
              <a:t>availed</a:t>
            </a:r>
          </a:p>
          <a:p>
            <a:pPr lvl="1"/>
            <a:r>
              <a:rPr lang="en-US" dirty="0"/>
              <a:t>Late fee payable and paid</a:t>
            </a:r>
            <a:endParaRPr lang="en-IN" dirty="0"/>
          </a:p>
        </p:txBody>
      </p:sp>
    </p:spTree>
    <p:extLst>
      <p:ext uri="{BB962C8B-B14F-4D97-AF65-F5344CB8AC3E}">
        <p14:creationId xmlns:p14="http://schemas.microsoft.com/office/powerpoint/2010/main" val="300557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What is GSTR-9C?</a:t>
            </a:r>
            <a:r>
              <a:rPr lang="en-IN" dirty="0"/>
              <a:t/>
            </a:r>
            <a:br>
              <a:rPr lang="en-IN" dirty="0"/>
            </a:br>
            <a:endParaRPr lang="en-IN" dirty="0"/>
          </a:p>
        </p:txBody>
      </p:sp>
      <p:sp>
        <p:nvSpPr>
          <p:cNvPr id="3" name="Content Placeholder 2"/>
          <p:cNvSpPr>
            <a:spLocks noGrp="1"/>
          </p:cNvSpPr>
          <p:nvPr>
            <p:ph idx="1"/>
          </p:nvPr>
        </p:nvSpPr>
        <p:spPr>
          <a:xfrm>
            <a:off x="677334" y="2160589"/>
            <a:ext cx="8596668" cy="4186423"/>
          </a:xfrm>
        </p:spPr>
        <p:txBody>
          <a:bodyPr>
            <a:normAutofit lnSpcReduction="10000"/>
          </a:bodyPr>
          <a:lstStyle/>
          <a:p>
            <a:r>
              <a:rPr lang="en-US" dirty="0"/>
              <a:t>Every registered person whose turnover during a financial year exceeds the prescribed limit of rupees two crores shall get his accounts audited by a chartered accountant or a cost accountant</a:t>
            </a:r>
            <a:r>
              <a:rPr lang="en-US" dirty="0" smtClean="0"/>
              <a:t>.</a:t>
            </a:r>
            <a:endParaRPr lang="en-US" dirty="0"/>
          </a:p>
          <a:p>
            <a:r>
              <a:rPr lang="en-US" dirty="0"/>
              <a:t>GSTR-9C is a statement of reconciliation between</a:t>
            </a:r>
            <a:r>
              <a:rPr lang="en-US" dirty="0" smtClean="0"/>
              <a:t>:</a:t>
            </a:r>
            <a:endParaRPr lang="en-US" dirty="0"/>
          </a:p>
          <a:p>
            <a:pPr lvl="1"/>
            <a:r>
              <a:rPr lang="en-US" dirty="0"/>
              <a:t>the Annual Returns in GSTR-9 filed for a FY,  and</a:t>
            </a:r>
          </a:p>
          <a:p>
            <a:pPr lvl="1"/>
            <a:r>
              <a:rPr lang="en-US" dirty="0" smtClean="0"/>
              <a:t>the </a:t>
            </a:r>
            <a:r>
              <a:rPr lang="en-US" dirty="0"/>
              <a:t>figures as per the audited annual Financial Statements of the taxpayer</a:t>
            </a:r>
            <a:r>
              <a:rPr lang="en-US" dirty="0" smtClean="0"/>
              <a:t>.</a:t>
            </a:r>
          </a:p>
          <a:p>
            <a:r>
              <a:rPr lang="en-US" dirty="0"/>
              <a:t>It will consist of gross and taxable turnover as per the Books reconciled with the respective figures as per the consolidation of all the GST returns for an FY</a:t>
            </a:r>
            <a:r>
              <a:rPr lang="en-US" dirty="0" smtClean="0"/>
              <a:t>.</a:t>
            </a:r>
          </a:p>
          <a:p>
            <a:r>
              <a:rPr lang="en-US" dirty="0"/>
              <a:t>any differences arising from this reconciliation exercise will be reported here along with the reasons for the same</a:t>
            </a:r>
            <a:r>
              <a:rPr lang="en-US" dirty="0" smtClean="0"/>
              <a:t>.</a:t>
            </a:r>
          </a:p>
          <a:p>
            <a:r>
              <a:rPr lang="en-US" dirty="0"/>
              <a:t>The certified statement shall be issued for every GSTIN. Hence, for a PAN there can be several GSTR-9C forms to be filed.</a:t>
            </a:r>
            <a:endParaRPr lang="en-IN" dirty="0"/>
          </a:p>
        </p:txBody>
      </p:sp>
    </p:spTree>
    <p:extLst>
      <p:ext uri="{BB962C8B-B14F-4D97-AF65-F5344CB8AC3E}">
        <p14:creationId xmlns:p14="http://schemas.microsoft.com/office/powerpoint/2010/main" val="2073802907"/>
      </p:ext>
    </p:extLst>
  </p:cSld>
  <p:clrMapOvr>
    <a:masterClrMapping/>
  </p:clrMapOvr>
</p:sld>
</file>

<file path=ppt/theme/theme1.xml><?xml version="1.0" encoding="utf-8"?>
<a:theme xmlns:a="http://schemas.openxmlformats.org/drawingml/2006/main" name="Facet">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906</TotalTime>
  <Words>1084</Words>
  <Application>Microsoft Office PowerPoint</Application>
  <PresentationFormat>Widescreen</PresentationFormat>
  <Paragraphs>80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Wingdings 3</vt:lpstr>
      <vt:lpstr>Facet</vt:lpstr>
      <vt:lpstr>GST Annual Return</vt:lpstr>
      <vt:lpstr>What is GSTR-9 annual return? </vt:lpstr>
      <vt:lpstr>Who should file GSTR-9, the annual return? </vt:lpstr>
      <vt:lpstr>Due Date, late fee and penalty </vt:lpstr>
      <vt:lpstr>What are the details required to be filled in the GSTR-9? </vt:lpstr>
      <vt:lpstr>GSTR – 9 consists of 6 Major Parts</vt:lpstr>
      <vt:lpstr>What is GSTR-9A, 9B and 9C?</vt:lpstr>
      <vt:lpstr>Details to be provided in GSTR-9A? </vt:lpstr>
      <vt:lpstr>What is GSTR-9C? </vt:lpstr>
      <vt:lpstr>Who must prepare &amp; submit GSTR-9C? </vt:lpstr>
      <vt:lpstr>What’s the importance of GSTR-9C? </vt:lpstr>
      <vt:lpstr>What are the contents of form GSTR-9C?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GST Annual Return</dc:title>
  <dc:creator>User</dc:creator>
  <cp:lastModifiedBy>User</cp:lastModifiedBy>
  <cp:revision>34</cp:revision>
  <dcterms:created xsi:type="dcterms:W3CDTF">2019-12-15T09:54:31Z</dcterms:created>
  <dcterms:modified xsi:type="dcterms:W3CDTF">2019-12-16T03:50:14Z</dcterms:modified>
</cp:coreProperties>
</file>